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EA5C4-6AAF-4622-A79F-68826EBCE708}" type="datetimeFigureOut">
              <a:rPr lang="ru-RU" smtClean="0"/>
              <a:pPr/>
              <a:t>06.06.2025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3E32FC-A6C8-4CAA-BAE9-1A0B1EC53E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22662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3E32FC-A6C8-4CAA-BAE9-1A0B1EC53EE3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30321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342CA4DD-E6EE-4953-A8D7-D36269AEB6C4}" type="datetimeFigureOut">
              <a:rPr lang="ru-RU" smtClean="0"/>
              <a:pPr/>
              <a:t>06.06.2025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C47DB0BC-D124-443B-8CB2-9CA244F00F6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199219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A4DD-E6EE-4953-A8D7-D36269AEB6C4}" type="datetimeFigureOut">
              <a:rPr lang="ru-RU" smtClean="0"/>
              <a:pPr/>
              <a:t>06.06.2025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DB0BC-D124-443B-8CB2-9CA244F00F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9127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A4DD-E6EE-4953-A8D7-D36269AEB6C4}" type="datetimeFigureOut">
              <a:rPr lang="ru-RU" smtClean="0"/>
              <a:pPr/>
              <a:t>06.06.2025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DB0BC-D124-443B-8CB2-9CA244F00F6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512425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A4DD-E6EE-4953-A8D7-D36269AEB6C4}" type="datetimeFigureOut">
              <a:rPr lang="ru-RU" smtClean="0"/>
              <a:pPr/>
              <a:t>06.06.2025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DB0BC-D124-443B-8CB2-9CA244F00F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7738844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A4DD-E6EE-4953-A8D7-D36269AEB6C4}" type="datetimeFigureOut">
              <a:rPr lang="ru-RU" smtClean="0"/>
              <a:pPr/>
              <a:t>06.06.2025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DB0BC-D124-443B-8CB2-9CA244F00F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056496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A4DD-E6EE-4953-A8D7-D36269AEB6C4}" type="datetimeFigureOut">
              <a:rPr lang="ru-RU" smtClean="0"/>
              <a:pPr/>
              <a:t>06.06.2025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DB0BC-D124-443B-8CB2-9CA244F00F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2104378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A4DD-E6EE-4953-A8D7-D36269AEB6C4}" type="datetimeFigureOut">
              <a:rPr lang="ru-RU" smtClean="0"/>
              <a:pPr/>
              <a:t>06.06.2025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DB0BC-D124-443B-8CB2-9CA244F00F6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6378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A4DD-E6EE-4953-A8D7-D36269AEB6C4}" type="datetimeFigureOut">
              <a:rPr lang="ru-RU" smtClean="0"/>
              <a:pPr/>
              <a:t>06.06.2025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DB0BC-D124-443B-8CB2-9CA244F00F6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888893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A4DD-E6EE-4953-A8D7-D36269AEB6C4}" type="datetimeFigureOut">
              <a:rPr lang="ru-RU" smtClean="0"/>
              <a:pPr/>
              <a:t>06.06.2025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DB0BC-D124-443B-8CB2-9CA244F00F6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62541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A4DD-E6EE-4953-A8D7-D36269AEB6C4}" type="datetimeFigureOut">
              <a:rPr lang="ru-RU" smtClean="0"/>
              <a:pPr/>
              <a:t>06.06.2025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DB0BC-D124-443B-8CB2-9CA244F00F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82555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A4DD-E6EE-4953-A8D7-D36269AEB6C4}" type="datetimeFigureOut">
              <a:rPr lang="ru-RU" smtClean="0"/>
              <a:pPr/>
              <a:t>06.06.2025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DB0BC-D124-443B-8CB2-9CA244F00F6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29707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A4DD-E6EE-4953-A8D7-D36269AEB6C4}" type="datetimeFigureOut">
              <a:rPr lang="ru-RU" smtClean="0"/>
              <a:pPr/>
              <a:t>06.06.2025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DB0BC-D124-443B-8CB2-9CA244F00F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11872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A4DD-E6EE-4953-A8D7-D36269AEB6C4}" type="datetimeFigureOut">
              <a:rPr lang="ru-RU" smtClean="0"/>
              <a:pPr/>
              <a:t>06.06.2025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DB0BC-D124-443B-8CB2-9CA244F00F6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60148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A4DD-E6EE-4953-A8D7-D36269AEB6C4}" type="datetimeFigureOut">
              <a:rPr lang="ru-RU" smtClean="0"/>
              <a:pPr/>
              <a:t>06.06.2025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DB0BC-D124-443B-8CB2-9CA244F00F6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164777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A4DD-E6EE-4953-A8D7-D36269AEB6C4}" type="datetimeFigureOut">
              <a:rPr lang="ru-RU" smtClean="0"/>
              <a:pPr/>
              <a:t>06.06.2025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DB0BC-D124-443B-8CB2-9CA244F00F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79507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A4DD-E6EE-4953-A8D7-D36269AEB6C4}" type="datetimeFigureOut">
              <a:rPr lang="ru-RU" smtClean="0"/>
              <a:pPr/>
              <a:t>06.06.2025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DB0BC-D124-443B-8CB2-9CA244F00F6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563545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A4DD-E6EE-4953-A8D7-D36269AEB6C4}" type="datetimeFigureOut">
              <a:rPr lang="ru-RU" smtClean="0"/>
              <a:pPr/>
              <a:t>06.06.2025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DB0BC-D124-443B-8CB2-9CA244F00F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3924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42CA4DD-E6EE-4953-A8D7-D36269AEB6C4}" type="datetimeFigureOut">
              <a:rPr lang="ru-RU" smtClean="0"/>
              <a:pPr/>
              <a:t>06.06.2025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47DB0BC-D124-443B-8CB2-9CA244F00F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26090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  <p:sldLayoutId id="2147483827" r:id="rId13"/>
    <p:sldLayoutId id="2147483828" r:id="rId14"/>
    <p:sldLayoutId id="2147483829" r:id="rId15"/>
    <p:sldLayoutId id="2147483830" r:id="rId16"/>
    <p:sldLayoutId id="214748383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7" y="332656"/>
            <a:ext cx="3417645" cy="5616624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600" b="1" dirty="0" smtClean="0"/>
              <a:t>ДОНОРСКАЯ </a:t>
            </a:r>
            <a:r>
              <a:rPr lang="ru-RU" sz="1600" b="1" dirty="0" smtClean="0"/>
              <a:t>КРОВЬ ЖИЗНЕННО НЕОБХОДИМА: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600" dirty="0" smtClean="0"/>
              <a:t>пострадавшим от ожогов и травм;</a:t>
            </a:r>
            <a:br>
              <a:rPr lang="ru-RU" sz="1600" dirty="0" smtClean="0"/>
            </a:br>
            <a:r>
              <a:rPr lang="ru-RU" sz="1600" dirty="0" smtClean="0"/>
              <a:t>при проведении сложных операций;</a:t>
            </a:r>
            <a:br>
              <a:rPr lang="ru-RU" sz="1600" dirty="0" smtClean="0"/>
            </a:br>
            <a:r>
              <a:rPr lang="ru-RU" sz="1600" dirty="0" smtClean="0"/>
              <a:t>при тяжёлых родах;</a:t>
            </a:r>
            <a:br>
              <a:rPr lang="ru-RU" sz="1600" dirty="0" smtClean="0"/>
            </a:br>
            <a:r>
              <a:rPr lang="ru-RU" sz="1600" dirty="0" smtClean="0"/>
              <a:t>больным гемофилией или анемией - для поддержания жизни;</a:t>
            </a:r>
            <a:br>
              <a:rPr lang="ru-RU" sz="1600" dirty="0" smtClean="0"/>
            </a:br>
            <a:r>
              <a:rPr lang="ru-RU" sz="1600" dirty="0" smtClean="0"/>
              <a:t>кровь является жизненно необходимой для онкологических больных при химиотерапии;</a:t>
            </a:r>
            <a:br>
              <a:rPr lang="ru-RU" sz="1600" dirty="0" smtClean="0"/>
            </a:br>
            <a:r>
              <a:rPr lang="ru-RU" sz="1600" dirty="0" smtClean="0"/>
              <a:t>кровь необходима для производства ряда лекарственных препаратов.</a:t>
            </a:r>
            <a:br>
              <a:rPr lang="ru-RU" sz="1600" dirty="0" smtClean="0"/>
            </a:br>
            <a:r>
              <a:rPr lang="ru-RU" sz="1600" dirty="0" smtClean="0"/>
              <a:t>Многие пациенты, которым требуется переливание крови, особенно в развивающихся странах, не получают своевременного доступа к безопасной крови. В странах с низким и средним уровнем дохода донорская кровь используется, в основном, в случае осложнений, связанных с беременностью, и при тяжелой детской анемии.</a:t>
            </a: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20062" y="4437112"/>
            <a:ext cx="3855539" cy="1438755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endParaRPr lang="ru-RU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4572000" y="4437113"/>
            <a:ext cx="31683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9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Филиал ФБУЗ «Центр гигиены и эпидемиологии в Алтайском крае в городе Алейске, Алейском, </a:t>
            </a:r>
            <a:endParaRPr lang="ru-RU" sz="9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Калманском, Топчихинском, </a:t>
            </a:r>
            <a:r>
              <a:rPr lang="ru-RU" sz="9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Усть-Калманском</a:t>
            </a:r>
            <a:r>
              <a:rPr lang="ru-RU" sz="9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ru-RU" sz="9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Усть-Пристанском</a:t>
            </a:r>
            <a:r>
              <a:rPr lang="ru-RU" sz="9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и Чарышском районах»</a:t>
            </a:r>
            <a:endParaRPr lang="ru-RU" sz="9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Группа по защите прав потребителей, гигиенического обучения и воспитания населения</a:t>
            </a:r>
            <a:endParaRPr lang="ru-RU" sz="9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658130,  Алтайский край, г. Алейск, </a:t>
            </a:r>
            <a:r>
              <a:rPr lang="ru-RU" sz="9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пр-д</a:t>
            </a:r>
            <a:r>
              <a:rPr lang="ru-RU" sz="9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 Олимпийский, 7</a:t>
            </a:r>
            <a:endParaRPr lang="ru-RU" sz="9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Тел/факс (38553) 66-0-37 , </a:t>
            </a:r>
            <a:r>
              <a:rPr lang="en-US" sz="9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</a:t>
            </a:r>
            <a:r>
              <a:rPr lang="ru-RU" sz="9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lang="en-US" sz="9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mail</a:t>
            </a:r>
            <a:r>
              <a:rPr lang="ru-RU" sz="9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lang="en-US" sz="9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aleusk@alltcde.ru</a:t>
            </a:r>
            <a:endParaRPr lang="ru-RU" sz="900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b="1" u="sng" dirty="0" smtClean="0">
                <a:solidFill>
                  <a:schemeClr val="accent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06</a:t>
            </a:r>
            <a:r>
              <a:rPr lang="ru-RU" sz="900" b="1" u="sng" dirty="0" smtClean="0">
                <a:solidFill>
                  <a:schemeClr val="accent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.06.2025</a:t>
            </a:r>
            <a:endParaRPr lang="ru-RU" sz="900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692696"/>
            <a:ext cx="3960440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туральные материалы">
  <a:themeElements>
    <a:clrScheme name="Натуральные материалы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Натуральные материалы">
      <a:majorFont>
        <a:latin typeface="Garamond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Натуральные материалы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rganic" id="{28CDC826-8792-45C0-861B-85EB3ADEDA33}" vid="{7DAC20F1-423D-49E2-BD0B-50532748BAD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190</TotalTime>
  <Words>65</Words>
  <Application>Microsoft Office PowerPoint</Application>
  <PresentationFormat>Экран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Натуральные материалы</vt:lpstr>
      <vt:lpstr>     ДОНОРСКАЯ КРОВЬ ЖИЗНЕННО НЕОБХОДИМА: пострадавшим от ожогов и травм; при проведении сложных операций; при тяжёлых родах; больным гемофилией или анемией - для поддержания жизни; кровь является жизненно необходимой для онкологических больных при химиотерапии; кровь необходима для производства ряда лекарственных препаратов. Многие пациенты, которым требуется переливание крови, особенно в развивающихся странах, не получают своевременного доступа к безопасной крови. В странах с низким и средним уровнем дохода донорская кровь используется, в основном, в случае осложнений, связанных с беременностью, и при тяжелой детской анемии.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ПРИЗНАКИ наличие избыточной массы тела; появление одышки даже при невысоком уровне физической нагрузки; частые головные боли; боли в суставах; тяжесть и боли в области сердца. </dc:title>
  <dc:creator>1</dc:creator>
  <cp:lastModifiedBy>1</cp:lastModifiedBy>
  <cp:revision>48</cp:revision>
  <dcterms:created xsi:type="dcterms:W3CDTF">2023-04-21T07:13:03Z</dcterms:created>
  <dcterms:modified xsi:type="dcterms:W3CDTF">2025-06-06T04:22:43Z</dcterms:modified>
</cp:coreProperties>
</file>