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4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42F"/>
    <a:srgbClr val="2B3A7D"/>
    <a:srgbClr val="D4614E"/>
    <a:srgbClr val="8792B5"/>
    <a:srgbClr val="005CAF"/>
    <a:srgbClr val="4A9EDE"/>
    <a:srgbClr val="FDFDFD"/>
    <a:srgbClr val="F8FAFF"/>
    <a:srgbClr val="EDF1F6"/>
    <a:srgbClr val="EE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4"/>
    <p:restoredTop sz="94695"/>
  </p:normalViewPr>
  <p:slideViewPr>
    <p:cSldViewPr snapToGrid="0">
      <p:cViewPr varScale="1">
        <p:scale>
          <a:sx n="74" d="100"/>
          <a:sy n="74" d="100"/>
        </p:scale>
        <p:origin x="3090" y="84"/>
      </p:cViewPr>
      <p:guideLst>
        <p:guide pos="2160"/>
        <p:guide orient="horz" pos="4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7" d="100"/>
          <a:sy n="127" d="100"/>
        </p:scale>
        <p:origin x="2880" y="1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D9714-5A63-F14E-A30A-CBBBB38DF606}" type="datetimeFigureOut">
              <a:rPr lang="ru-RU" smtClean="0"/>
              <a:t>21.08.2025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50D2-9FEF-2045-83AC-B6B6057AC9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3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38FF63E0-4512-7908-96DA-D1DC97461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4770" y="5226685"/>
            <a:ext cx="4049926" cy="15895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52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ФЕДЕРАЛЬНАЯ</a:t>
            </a:r>
            <a:br>
              <a:rPr lang="ru-RU" dirty="0"/>
            </a:br>
            <a:r>
              <a:rPr lang="ru-RU" dirty="0"/>
              <a:t>НАЛОГОВАЯ СЛУЖБА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575590C-26AA-64F6-DB99-604D1B7FF6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4769" y="7116162"/>
            <a:ext cx="4049927" cy="653955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EFF3F9"/>
                </a:solidFill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6200000">
            <a:off x="-1523998" y="1523998"/>
            <a:ext cx="990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235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о спил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2B863-0D15-434E-A415-CE534814B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938ABC3-DB24-5574-5E72-2B0DA5E664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6"/>
            <a:ext cx="6015936" cy="61224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52D24212-5E41-851B-AB53-B7870B43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8081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 мал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FA7C7B8-E1EB-3BCB-AF3E-FEAA3E473F60}"/>
              </a:ext>
            </a:extLst>
          </p:cNvPr>
          <p:cNvSpPr/>
          <p:nvPr userDrawn="1"/>
        </p:nvSpPr>
        <p:spPr>
          <a:xfrm>
            <a:off x="229743" y="2653982"/>
            <a:ext cx="4166235" cy="8068181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9A0F1F1-2419-8E32-2AA6-F7D6C5179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591115A5-BEE1-9E3F-1A41-00A1073570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6"/>
            <a:ext cx="6015936" cy="61224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6" name="Номер слайда 23">
            <a:extLst>
              <a:ext uri="{FF2B5EF4-FFF2-40B4-BE49-F238E27FC236}">
                <a16:creationId xmlns:a16="http://schemas.microsoft.com/office/drawing/2014/main" xmlns="" id="{FEAECE62-7C30-1590-850F-6B095E77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718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229743" y="2653982"/>
            <a:ext cx="6398514" cy="8068181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AC97A9D-9A27-A47C-3BA8-4DA8C89BC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4DC4CA8E-D50F-4F34-BDB5-49A1F926C1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6"/>
            <a:ext cx="6015936" cy="61224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6" name="Номер слайда 23">
            <a:extLst>
              <a:ext uri="{FF2B5EF4-FFF2-40B4-BE49-F238E27FC236}">
                <a16:creationId xmlns:a16="http://schemas.microsoft.com/office/drawing/2014/main" xmlns="" id="{2617042E-CA56-051A-8554-80E4B9B3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7817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 плашкой и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229743" y="2653982"/>
            <a:ext cx="6398514" cy="8068181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ACDF917-C4C2-36CB-61F1-0C96FDE0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FA43CE25-A891-D332-866E-E2CFB50B71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6"/>
            <a:ext cx="6015936" cy="61224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9" name="Номер слайда 23">
            <a:extLst>
              <a:ext uri="{FF2B5EF4-FFF2-40B4-BE49-F238E27FC236}">
                <a16:creationId xmlns:a16="http://schemas.microsoft.com/office/drawing/2014/main" xmlns="" id="{8B5BDBEE-ECFE-C4EA-280F-F42A8625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3455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дл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43B41D-00BA-77D5-02CA-E78DD3FA5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72756" cy="990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395FB828-B06C-C5D4-154D-45A1DDE5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01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48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 дл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7F907F3-693C-2F35-DC5B-6DD11F59A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7884" y="0"/>
            <a:ext cx="2360116" cy="9906000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3">
            <a:extLst>
              <a:ext uri="{FF2B5EF4-FFF2-40B4-BE49-F238E27FC236}">
                <a16:creationId xmlns:a16="http://schemas.microsoft.com/office/drawing/2014/main" xmlns="" id="{A30C0AA3-83F6-5B93-71BE-BC87F268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656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48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сновной слайд дл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7F907F3-693C-2F35-DC5B-6DD11F59A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210077"/>
            <a:ext cx="6858000" cy="3695923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ABE2E9D-0D6E-4617-3C46-19DB2F5C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88377429-4E8C-9FB1-E728-F01E7A1B7D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7"/>
            <a:ext cx="6015936" cy="3062205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14" name="Номер слайда 23">
            <a:extLst>
              <a:ext uri="{FF2B5EF4-FFF2-40B4-BE49-F238E27FC236}">
                <a16:creationId xmlns:a16="http://schemas.microsoft.com/office/drawing/2014/main" xmlns="" id="{0EADD5BE-B52F-B348-80AC-8996D74E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87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48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 с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25456A0-D79B-4244-D501-1E82EF6645D9}"/>
              </a:ext>
            </a:extLst>
          </p:cNvPr>
          <p:cNvSpPr/>
          <p:nvPr userDrawn="1"/>
        </p:nvSpPr>
        <p:spPr>
          <a:xfrm>
            <a:off x="229743" y="2653982"/>
            <a:ext cx="6398514" cy="6302692"/>
          </a:xfrm>
          <a:prstGeom prst="roundRect">
            <a:avLst>
              <a:gd name="adj" fmla="val 2983"/>
            </a:avLst>
          </a:prstGeom>
          <a:gradFill>
            <a:gsLst>
              <a:gs pos="0">
                <a:srgbClr val="F8FAFF"/>
              </a:gs>
              <a:gs pos="31000">
                <a:srgbClr val="EEF1F7"/>
              </a:gs>
              <a:gs pos="100000">
                <a:srgbClr val="B6C2D4"/>
              </a:gs>
            </a:gsLst>
            <a:lin ang="2700000" scaled="1"/>
          </a:gradFill>
          <a:ln>
            <a:noFill/>
          </a:ln>
          <a:effectLst>
            <a:outerShdw blurRad="525626" dist="205860" dir="3240000" sx="100143" sy="100143" algn="tl" rotWithShape="0">
              <a:srgbClr val="9DA6B7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57DEAFD-61A5-5688-15D7-45908684D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1393" y="2923646"/>
            <a:ext cx="2501460" cy="57076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AE6C89A-38C4-D83F-CF45-C4D203CC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3045C3F7-CCB7-0721-FDBB-E033ECDC43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7" y="2834217"/>
            <a:ext cx="3520843" cy="57970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9" name="Номер слайда 23">
            <a:extLst>
              <a:ext uri="{FF2B5EF4-FFF2-40B4-BE49-F238E27FC236}">
                <a16:creationId xmlns:a16="http://schemas.microsoft.com/office/drawing/2014/main" xmlns="" id="{7E69FAEA-8699-8EF6-C414-EADCA01C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6645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CFD61F-E17E-D5AA-6CF6-FDCE9F9D6D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4770" y="6044096"/>
            <a:ext cx="4049926" cy="887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52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26F83012-90A6-7775-C95D-31F34535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698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8B32BC4-DDFA-230F-062A-8B0DCCC59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4770" y="5226685"/>
            <a:ext cx="4049926" cy="15895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52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9DB3689F-6937-0AB7-5F27-5573922E0E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4769" y="7116162"/>
            <a:ext cx="4049927" cy="65395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23">
            <a:extLst>
              <a:ext uri="{FF2B5EF4-FFF2-40B4-BE49-F238E27FC236}">
                <a16:creationId xmlns:a16="http://schemas.microsoft.com/office/drawing/2014/main" xmlns="" id="{D6666C2A-A436-339A-E0C3-1953FAB3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6195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ветл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5">
            <a:extLst>
              <a:ext uri="{FF2B5EF4-FFF2-40B4-BE49-F238E27FC236}">
                <a16:creationId xmlns:a16="http://schemas.microsoft.com/office/drawing/2014/main" xmlns="" id="{E4BFCDE1-ADDD-AF20-0BB3-A92BE61537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654" y="7468030"/>
            <a:ext cx="2840615" cy="527403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6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Текст 15">
            <a:extLst>
              <a:ext uri="{FF2B5EF4-FFF2-40B4-BE49-F238E27FC236}">
                <a16:creationId xmlns:a16="http://schemas.microsoft.com/office/drawing/2014/main" xmlns="" id="{1A1284CB-F6EA-3C51-3AF8-02B6B88B3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5654" y="7995433"/>
            <a:ext cx="2840615" cy="106950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Номер слайда 23">
            <a:extLst>
              <a:ext uri="{FF2B5EF4-FFF2-40B4-BE49-F238E27FC236}">
                <a16:creationId xmlns:a16="http://schemas.microsoft.com/office/drawing/2014/main" xmlns="" id="{58AA1DA3-E691-2FCC-6D8D-77F50769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CFE5093D-E607-B0E3-EBDC-5B1759F4C7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3095" y="5168345"/>
            <a:ext cx="4925712" cy="7654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44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959C109-4CA2-C036-7E6F-B09730054B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3094" y="5933810"/>
            <a:ext cx="4925712" cy="653955"/>
          </a:xfrm>
        </p:spPr>
        <p:txBody>
          <a:bodyPr>
            <a:normAutofit/>
          </a:bodyPr>
          <a:lstStyle>
            <a:lvl1pPr marL="0" indent="0" algn="ctr">
              <a:buNone/>
              <a:defRPr sz="2889" baseline="0">
                <a:solidFill>
                  <a:schemeClr val="tx1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781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ветл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BB7B37-DF10-18A1-FFE7-35ECBCE83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4770" y="5226685"/>
            <a:ext cx="4049926" cy="15895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52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BD7763D7-935C-23E7-7FE5-B856BF1659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4769" y="7116162"/>
            <a:ext cx="4049927" cy="65395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42C7DE29-D9B7-98C7-1AEC-EE3A09E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5483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FC5ECDEB-1878-D6C0-AA03-8470B47E51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4770" y="4250959"/>
            <a:ext cx="4049926" cy="15895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5200" b="1" i="0" baseline="0">
                <a:solidFill>
                  <a:srgbClr val="EEF2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РАЗДЕЛИТЕЛЬНЫЙ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BF4A0465-45BB-46FB-7603-CF2CDCBE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2654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bg>
      <p:bgPr>
        <a:solidFill>
          <a:srgbClr val="E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BA0498A-0913-CDF5-597E-786D701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B6C6FB25-5D92-B3A6-5B73-DA0E24CF9B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6"/>
            <a:ext cx="6015936" cy="61224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2" name="Номер слайда 23">
            <a:extLst>
              <a:ext uri="{FF2B5EF4-FFF2-40B4-BE49-F238E27FC236}">
                <a16:creationId xmlns:a16="http://schemas.microsoft.com/office/drawing/2014/main" xmlns="" id="{6616D08E-07F3-3882-FE14-8F7AB13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56462-8850-005E-D86F-EC418FEF5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FDB9A7-4A78-F6F0-488C-72F47F1CA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6"/>
            <a:ext cx="6015936" cy="61224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EB14B704-0D1F-D722-0480-E5833833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1814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для графи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097CFDB5-2AF3-444B-2201-7026FA80E6C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1659" y="2341211"/>
            <a:ext cx="6034683" cy="641007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2BBA4-161D-229A-1178-C863E872B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23">
            <a:extLst>
              <a:ext uri="{FF2B5EF4-FFF2-40B4-BE49-F238E27FC236}">
                <a16:creationId xmlns:a16="http://schemas.microsoft.com/office/drawing/2014/main" xmlns="" id="{AF14439E-B0A4-7F45-BDCA-CA6D03BC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250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CEB51-8BE2-0355-0041-65827C38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46" y="816164"/>
            <a:ext cx="5596618" cy="1524162"/>
          </a:xfrm>
        </p:spPr>
        <p:txBody>
          <a:bodyPr anchor="t">
            <a:normAutofit/>
          </a:bodyPr>
          <a:lstStyle>
            <a:lvl1pPr algn="l">
              <a:defRPr sz="5055" b="1" i="0" baseline="0">
                <a:solidFill>
                  <a:srgbClr val="253775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CA8946-14B3-D407-5F3C-CD388E1253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146" y="2834216"/>
            <a:ext cx="6015936" cy="6122458"/>
          </a:xfrm>
        </p:spPr>
        <p:txBody>
          <a:bodyPr>
            <a:normAutofit/>
          </a:bodyPr>
          <a:lstStyle>
            <a:lvl1pPr marL="0" indent="0" algn="l">
              <a:buNone/>
              <a:defRPr sz="2167" baseline="0">
                <a:solidFill>
                  <a:srgbClr val="223570"/>
                </a:solidFill>
                <a:latin typeface="+mn-lt"/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dirty="0"/>
              <a:t>Место для текста</a:t>
            </a:r>
          </a:p>
        </p:txBody>
      </p:sp>
      <p:sp>
        <p:nvSpPr>
          <p:cNvPr id="4" name="Номер слайда 23">
            <a:extLst>
              <a:ext uri="{FF2B5EF4-FFF2-40B4-BE49-F238E27FC236}">
                <a16:creationId xmlns:a16="http://schemas.microsoft.com/office/drawing/2014/main" xmlns="" id="{7EC71D91-9694-F036-D6D0-9B5050DD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314" y="9064941"/>
            <a:ext cx="713355" cy="5274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621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FBAE40"/>
          </p15:clr>
        </p15:guide>
        <p15:guide id="2" pos="4061" userDrawn="1">
          <p15:clr>
            <a:srgbClr val="FBAE40"/>
          </p15:clr>
        </p15:guide>
        <p15:guide id="3" orient="horz" pos="893" userDrawn="1">
          <p15:clr>
            <a:srgbClr val="FBAE40"/>
          </p15:clr>
        </p15:guide>
        <p15:guide id="4" orient="horz" pos="56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E1530-6043-40A2-2C7D-4EA44E31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64530A-5128-1D65-45B2-2EA7261EA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C81C21-82D1-44B1-9D00-98E52E553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1D6F7A-B1F6-168D-2269-37A7913B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75281D-FBB7-0EEE-0483-042F786B0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B8470-55A6-CF4B-ABEF-5E5F70F4E2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7" r:id="rId3"/>
    <p:sldLayoutId id="2147483678" r:id="rId4"/>
    <p:sldLayoutId id="2147483672" r:id="rId5"/>
    <p:sldLayoutId id="2147483670" r:id="rId6"/>
    <p:sldLayoutId id="2147483675" r:id="rId7"/>
    <p:sldLayoutId id="2147483669" r:id="rId8"/>
    <p:sldLayoutId id="2147483649" r:id="rId9"/>
    <p:sldLayoutId id="2147483664" r:id="rId10"/>
    <p:sldLayoutId id="2147483661" r:id="rId11"/>
    <p:sldLayoutId id="2147483663" r:id="rId12"/>
    <p:sldLayoutId id="2147483673" r:id="rId13"/>
    <p:sldLayoutId id="2147483666" r:id="rId14"/>
    <p:sldLayoutId id="2147483667" r:id="rId15"/>
    <p:sldLayoutId id="2147483674" r:id="rId16"/>
    <p:sldLayoutId id="2147483668" r:id="rId17"/>
    <p:sldLayoutId id="214748367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2500" y="589029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5109AD-F8EA-0F7F-CD9F-5E8E9A5B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9679"/>
            <a:ext cx="1221431" cy="13959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47755" y="651309"/>
            <a:ext cx="5410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2B3A7D"/>
                </a:solidFill>
              </a:rPr>
              <a:t>МЕЖРАЙОННАЯ ИФНС РОССИИ № 1 </a:t>
            </a:r>
          </a:p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2B3A7D"/>
                </a:solidFill>
              </a:rPr>
              <a:t>ПО АЛТАЙСКОМУ КРАЮ</a:t>
            </a:r>
            <a:endParaRPr lang="ru-RU" sz="2000" b="1" dirty="0">
              <a:ln w="3175">
                <a:noFill/>
              </a:ln>
              <a:solidFill>
                <a:srgbClr val="2B3A7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26" y="9592959"/>
            <a:ext cx="6812239" cy="285981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Segoe UI Emoji"/>
                <a:cs typeface="Arial" panose="020B0604020202020204" pitchFamily="34" charset="0"/>
              </a:rPr>
              <a:t>       </a:t>
            </a:r>
            <a:r>
              <a:rPr lang="en-US" sz="1200" b="1" dirty="0">
                <a:latin typeface="Arial" panose="020B0604020202020204" pitchFamily="34" charset="0"/>
                <a:ea typeface="Segoe UI Emoji"/>
                <a:cs typeface="Arial" panose="020B0604020202020204" pitchFamily="34" charset="0"/>
              </a:rPr>
              <a:t>🌐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www.nalog.gov.ru                           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ea typeface="Segoe UI Emoji"/>
                <a:cs typeface="Arial" panose="020B0604020202020204" pitchFamily="34" charset="0"/>
              </a:rPr>
              <a:t>📞</a:t>
            </a:r>
            <a:r>
              <a:rPr lang="ru-RU" sz="1200" b="1" dirty="0">
                <a:latin typeface="Arial" panose="020B0604020202020204" pitchFamily="34" charset="0"/>
                <a:ea typeface="Segoe UI Emoji"/>
                <a:cs typeface="Arial" panose="020B0604020202020204" pitchFamily="34" charset="0"/>
              </a:rPr>
              <a:t> 8-800-222-22 </a:t>
            </a:r>
            <a:r>
              <a:rPr lang="ru-RU" sz="1200" b="1" dirty="0" smtClean="0">
                <a:latin typeface="Arial" panose="020B0604020202020204" pitchFamily="34" charset="0"/>
                <a:ea typeface="Segoe UI Emoji"/>
                <a:cs typeface="Arial" panose="020B0604020202020204" pitchFamily="34" charset="0"/>
              </a:rPr>
              <a:t>22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6684" y="1857696"/>
            <a:ext cx="4417150" cy="80774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2B3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</a:t>
            </a:r>
            <a:endParaRPr lang="en-US" sz="2400" b="1" dirty="0" smtClean="0">
              <a:solidFill>
                <a:srgbClr val="2B3A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FC54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КАБИНЕТА</a:t>
            </a:r>
            <a:endParaRPr lang="ru-RU" sz="2400" b="1" dirty="0">
              <a:solidFill>
                <a:srgbClr val="2B3A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03" y="8524184"/>
            <a:ext cx="954339" cy="95433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-1" y="8241580"/>
            <a:ext cx="6835466" cy="37457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B3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АВТОРИЗАЦИИ</a:t>
            </a:r>
            <a:endParaRPr lang="ru-RU" sz="1600" b="1" dirty="0">
              <a:solidFill>
                <a:srgbClr val="2B3A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90199"/>
              </p:ext>
            </p:extLst>
          </p:nvPr>
        </p:nvGraphicFramePr>
        <p:xfrm>
          <a:off x="1233650" y="3784229"/>
          <a:ext cx="4417150" cy="4240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088"/>
                <a:gridCol w="2071062"/>
              </a:tblGrid>
              <a:tr h="13158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B3A7D"/>
                          </a:solidFill>
                        </a:rPr>
                        <a:t>ДОСТУП</a:t>
                      </a:r>
                      <a:r>
                        <a:rPr lang="ru-RU" sz="1400" b="1" baseline="0" dirty="0" smtClean="0">
                          <a:solidFill>
                            <a:srgbClr val="2B3A7D"/>
                          </a:solidFill>
                        </a:rPr>
                        <a:t> 24/7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C542F"/>
                          </a:solidFill>
                          <a:ea typeface="Segoe UI Symbol" panose="020B0502040204020203" pitchFamily="34" charset="0"/>
                        </a:rPr>
                        <a:t>⊷</a:t>
                      </a:r>
                      <a:endParaRPr lang="ru-RU" sz="1400" b="1" baseline="0" dirty="0" smtClean="0">
                        <a:solidFill>
                          <a:srgbClr val="FC542F"/>
                        </a:solidFill>
                      </a:endParaRPr>
                    </a:p>
                    <a:p>
                      <a:pPr algn="ctr"/>
                      <a:r>
                        <a:rPr lang="ru-RU" sz="1400" baseline="0" dirty="0" smtClean="0"/>
                        <a:t>информация о налогах, собственности, зарплате, счетах в любое </a:t>
                      </a:r>
                      <a:r>
                        <a:rPr lang="ru-RU" sz="1400" baseline="0" dirty="0" smtClean="0"/>
                        <a:t>время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B3A7D"/>
                          </a:solidFill>
                        </a:rPr>
                        <a:t>ОНЛАЙН-ОПЛАТА</a:t>
                      </a:r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C542F"/>
                          </a:solidFill>
                          <a:ea typeface="Segoe UI Symbol" panose="020B0502040204020203" pitchFamily="34" charset="0"/>
                        </a:rPr>
                        <a:t>⊷</a:t>
                      </a:r>
                      <a:endParaRPr lang="ru-RU" sz="1400" b="1" baseline="0" dirty="0" smtClean="0">
                        <a:solidFill>
                          <a:srgbClr val="FC542F"/>
                        </a:solidFill>
                      </a:endParaRPr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быстрая и безопасная оплата налогов </a:t>
                      </a:r>
                      <a:endParaRPr lang="ru-RU" sz="1400" dirty="0" smtClean="0"/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без </a:t>
                      </a:r>
                      <a:r>
                        <a:rPr lang="ru-RU" sz="1400" dirty="0" smtClean="0"/>
                        <a:t>очередей</a:t>
                      </a:r>
                      <a:endParaRPr lang="ru-RU" sz="1400" dirty="0"/>
                    </a:p>
                  </a:txBody>
                  <a:tcPr/>
                </a:tc>
              </a:tr>
              <a:tr h="13394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B3A7D"/>
                          </a:solidFill>
                        </a:rPr>
                        <a:t>ОТСЛЕЖИВАНИЕ</a:t>
                      </a:r>
                      <a:r>
                        <a:rPr lang="ru-RU" sz="1400" b="1" baseline="0" dirty="0" smtClean="0">
                          <a:solidFill>
                            <a:srgbClr val="2B3A7D"/>
                          </a:solidFill>
                        </a:rPr>
                        <a:t> СТАТУСА ДЕКЛАРАЦИИ</a:t>
                      </a:r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C542F"/>
                          </a:solidFill>
                          <a:ea typeface="Segoe UI Symbol" panose="020B0502040204020203" pitchFamily="34" charset="0"/>
                        </a:rPr>
                        <a:t>⊷</a:t>
                      </a:r>
                      <a:endParaRPr lang="ru-RU" sz="1400" b="1" baseline="0" dirty="0" smtClean="0">
                        <a:solidFill>
                          <a:srgbClr val="FC542F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/>
                        <a:t>контроль</a:t>
                      </a:r>
                      <a:r>
                        <a:rPr lang="ru-RU" sz="1400" baseline="0" dirty="0" smtClean="0"/>
                        <a:t> этапов обработки документов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2B3A7D"/>
                          </a:solidFill>
                        </a:rPr>
                        <a:t>НАЧИСЛЕНИЯ И ЗАДОЛЖЕННОСТЬ</a:t>
                      </a:r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C542F"/>
                          </a:solidFill>
                          <a:ea typeface="Segoe UI Symbol" panose="020B0502040204020203" pitchFamily="34" charset="0"/>
                        </a:rPr>
                        <a:t>⊷</a:t>
                      </a:r>
                      <a:endParaRPr lang="ru-RU" sz="1400" b="1" baseline="0" dirty="0" smtClean="0">
                        <a:solidFill>
                          <a:srgbClr val="FC542F"/>
                        </a:solidFill>
                      </a:endParaRPr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актуальные</a:t>
                      </a:r>
                      <a:r>
                        <a:rPr lang="ru-RU" sz="1400" baseline="0" dirty="0" smtClean="0"/>
                        <a:t> данные о налогах и пени</a:t>
                      </a:r>
                      <a:endParaRPr lang="ru-RU" sz="1400" dirty="0" smtClean="0"/>
                    </a:p>
                  </a:txBody>
                  <a:tcPr/>
                </a:tc>
              </a:tr>
              <a:tr h="14438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B3A7D"/>
                          </a:solidFill>
                        </a:rPr>
                        <a:t>ПОЛУЧЕНИЕ</a:t>
                      </a:r>
                      <a:r>
                        <a:rPr lang="ru-RU" sz="1400" b="1" baseline="0" dirty="0" smtClean="0">
                          <a:solidFill>
                            <a:srgbClr val="2B3A7D"/>
                          </a:solidFill>
                        </a:rPr>
                        <a:t> И ПОДАЧА ДОКУМЕНТОВ</a:t>
                      </a:r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C542F"/>
                          </a:solidFill>
                          <a:ea typeface="Segoe UI Symbol" panose="020B0502040204020203" pitchFamily="34" charset="0"/>
                        </a:rPr>
                        <a:t>⊷</a:t>
                      </a:r>
                      <a:endParaRPr lang="ru-RU" sz="1400" b="1" baseline="0" dirty="0" smtClean="0">
                        <a:solidFill>
                          <a:srgbClr val="FC542F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/>
                        <a:t>декларации, налоговые уведомления, </a:t>
                      </a:r>
                      <a:r>
                        <a:rPr lang="ru-RU" sz="1400" dirty="0" smtClean="0"/>
                        <a:t>заявления, </a:t>
                      </a:r>
                      <a:r>
                        <a:rPr lang="ru-RU" sz="1400" dirty="0" smtClean="0"/>
                        <a:t>справки в электронном виде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B3A7D"/>
                          </a:solidFill>
                        </a:rPr>
                        <a:t>ОБРАТНАЯ СВЯЗЬ</a:t>
                      </a:r>
                      <a:r>
                        <a:rPr lang="ru-RU" sz="1400" b="1" baseline="0" dirty="0" smtClean="0">
                          <a:solidFill>
                            <a:srgbClr val="2B3A7D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C542F"/>
                          </a:solidFill>
                          <a:ea typeface="Segoe UI Symbol" panose="020B0502040204020203" pitchFamily="34" charset="0"/>
                        </a:rPr>
                        <a:t>⊷</a:t>
                      </a:r>
                      <a:endParaRPr lang="ru-RU" sz="1400" b="1" baseline="0" dirty="0" smtClean="0">
                        <a:solidFill>
                          <a:srgbClr val="FC542F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/>
                        <a:t>направление</a:t>
                      </a:r>
                      <a:r>
                        <a:rPr lang="ru-RU" sz="1400" b="0" baseline="0" dirty="0" smtClean="0"/>
                        <a:t> обращений и получение ответов онлайн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-13741" y="8632021"/>
            <a:ext cx="57782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5750" defTabSz="711200">
              <a:spcBef>
                <a:spcPct val="0"/>
              </a:spcBef>
              <a:buFont typeface="Segoe UI Symbol" panose="020B0502040204020203" pitchFamily="34" charset="0"/>
              <a:buChar char="⊷"/>
            </a:pPr>
            <a:r>
              <a:rPr lang="ru-RU" sz="1400" dirty="0">
                <a:solidFill>
                  <a:srgbClr val="2B3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УЧЕТНОЙ ЗАПИСИ ГОСУСЛУГ</a:t>
            </a:r>
          </a:p>
          <a:p>
            <a:pPr marL="287338" indent="-285750" defTabSz="711200">
              <a:spcBef>
                <a:spcPct val="0"/>
              </a:spcBef>
              <a:buFont typeface="Segoe UI Symbol" panose="020B0502040204020203" pitchFamily="34" charset="0"/>
              <a:buChar char="⊷"/>
            </a:pPr>
            <a:r>
              <a:rPr lang="ru-RU" sz="1400" dirty="0">
                <a:solidFill>
                  <a:srgbClr val="2B3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ЛОГИНУ И </a:t>
            </a:r>
            <a:r>
              <a:rPr lang="ru-RU" sz="1400" dirty="0" smtClean="0">
                <a:solidFill>
                  <a:srgbClr val="2B3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ПАРОЛЮ (ПОЛУЧИТЬ </a:t>
            </a:r>
            <a:r>
              <a:rPr lang="ru-RU" sz="1400" dirty="0">
                <a:solidFill>
                  <a:srgbClr val="2B3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НАЛОГОВОМ </a:t>
            </a:r>
            <a:r>
              <a:rPr lang="ru-RU" sz="1400" dirty="0" smtClean="0">
                <a:solidFill>
                  <a:srgbClr val="2B3A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ОРГАНЕ) </a:t>
            </a:r>
          </a:p>
          <a:p>
            <a:pPr marL="287338" lvl="0" indent="-285750" defTabSz="711200">
              <a:spcBef>
                <a:spcPct val="0"/>
              </a:spcBef>
              <a:buFont typeface="Segoe UI Symbol" panose="020B0502040204020203" pitchFamily="34" charset="0"/>
              <a:buChar char="⊷"/>
            </a:pPr>
            <a:r>
              <a:rPr lang="ru-RU" sz="1400" dirty="0" smtClean="0">
                <a:solidFill>
                  <a:srgbClr val="2B3A7D"/>
                </a:solidFill>
              </a:rPr>
              <a:t>С </a:t>
            </a:r>
            <a:r>
              <a:rPr lang="ru-RU" sz="1400" dirty="0">
                <a:solidFill>
                  <a:srgbClr val="2B3A7D"/>
                </a:solidFill>
              </a:rPr>
              <a:t>ПОМОЩЬЮ КЭП</a:t>
            </a:r>
            <a:endParaRPr lang="ru-RU" sz="1600" dirty="0">
              <a:solidFill>
                <a:srgbClr val="2B3A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5" b="11278"/>
          <a:stretch/>
        </p:blipFill>
        <p:spPr>
          <a:xfrm>
            <a:off x="2492372" y="1893194"/>
            <a:ext cx="4367109" cy="2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НС 1">
      <a:dk1>
        <a:srgbClr val="2A3A7B"/>
      </a:dk1>
      <a:lt1>
        <a:srgbClr val="EDF1F6"/>
      </a:lt1>
      <a:dk2>
        <a:srgbClr val="2A3A7B"/>
      </a:dk2>
      <a:lt2>
        <a:srgbClr val="D8DFEB"/>
      </a:lt2>
      <a:accent1>
        <a:srgbClr val="005BAD"/>
      </a:accent1>
      <a:accent2>
        <a:srgbClr val="489EDD"/>
      </a:accent2>
      <a:accent3>
        <a:srgbClr val="2A3A7B"/>
      </a:accent3>
      <a:accent4>
        <a:srgbClr val="7F8FA9"/>
      </a:accent4>
      <a:accent5>
        <a:srgbClr val="F6522D"/>
      </a:accent5>
      <a:accent6>
        <a:srgbClr val="D8DFEB"/>
      </a:accent6>
      <a:hlink>
        <a:srgbClr val="FB542E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104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Segoe UI Emoji</vt:lpstr>
      <vt:lpstr>Segoe UI Symbol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Гаврикова</dc:creator>
  <cp:lastModifiedBy>Дорофеева Ольга Владимировна</cp:lastModifiedBy>
  <cp:revision>60</cp:revision>
  <cp:lastPrinted>2025-08-20T10:59:03Z</cp:lastPrinted>
  <dcterms:created xsi:type="dcterms:W3CDTF">2025-05-13T09:24:29Z</dcterms:created>
  <dcterms:modified xsi:type="dcterms:W3CDTF">2025-08-21T01:27:21Z</dcterms:modified>
</cp:coreProperties>
</file>