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4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5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7EA5C4-6AAF-4622-A79F-68826EBCE708}" type="datetimeFigureOut">
              <a:rPr lang="ru-RU" smtClean="0"/>
              <a:pPr/>
              <a:t>08.12.2025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3E32FC-A6C8-4CAA-BAE9-1A0B1EC53EE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22662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342CA4DD-E6EE-4953-A8D7-D36269AEB6C4}" type="datetimeFigureOut">
              <a:rPr lang="ru-RU" smtClean="0"/>
              <a:pPr/>
              <a:t>08.12.2025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C47DB0BC-D124-443B-8CB2-9CA244F00F6F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4199219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CA4DD-E6EE-4953-A8D7-D36269AEB6C4}" type="datetimeFigureOut">
              <a:rPr lang="ru-RU" smtClean="0"/>
              <a:pPr/>
              <a:t>08.12.2025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DB0BC-D124-443B-8CB2-9CA244F00F6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91272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CA4DD-E6EE-4953-A8D7-D36269AEB6C4}" type="datetimeFigureOut">
              <a:rPr lang="ru-RU" smtClean="0"/>
              <a:pPr/>
              <a:t>08.12.2025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DB0BC-D124-443B-8CB2-9CA244F00F6F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5124253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CA4DD-E6EE-4953-A8D7-D36269AEB6C4}" type="datetimeFigureOut">
              <a:rPr lang="ru-RU" smtClean="0"/>
              <a:pPr/>
              <a:t>08.12.2025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DB0BC-D124-443B-8CB2-9CA244F00F6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7738844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CA4DD-E6EE-4953-A8D7-D36269AEB6C4}" type="datetimeFigureOut">
              <a:rPr lang="ru-RU" smtClean="0"/>
              <a:pPr/>
              <a:t>08.12.2025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DB0BC-D124-443B-8CB2-9CA244F00F6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056496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CA4DD-E6EE-4953-A8D7-D36269AEB6C4}" type="datetimeFigureOut">
              <a:rPr lang="ru-RU" smtClean="0"/>
              <a:pPr/>
              <a:t>08.12.2025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DB0BC-D124-443B-8CB2-9CA244F00F6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42104378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CA4DD-E6EE-4953-A8D7-D36269AEB6C4}" type="datetimeFigureOut">
              <a:rPr lang="ru-RU" smtClean="0"/>
              <a:pPr/>
              <a:t>08.12.2025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DB0BC-D124-443B-8CB2-9CA244F00F6F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86378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CA4DD-E6EE-4953-A8D7-D36269AEB6C4}" type="datetimeFigureOut">
              <a:rPr lang="ru-RU" smtClean="0"/>
              <a:pPr/>
              <a:t>08.12.2025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DB0BC-D124-443B-8CB2-9CA244F00F6F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8888893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CA4DD-E6EE-4953-A8D7-D36269AEB6C4}" type="datetimeFigureOut">
              <a:rPr lang="ru-RU" smtClean="0"/>
              <a:pPr/>
              <a:t>08.12.2025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DB0BC-D124-443B-8CB2-9CA244F00F6F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362541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CA4DD-E6EE-4953-A8D7-D36269AEB6C4}" type="datetimeFigureOut">
              <a:rPr lang="ru-RU" smtClean="0"/>
              <a:pPr/>
              <a:t>08.12.2025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DB0BC-D124-443B-8CB2-9CA244F00F6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82555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CA4DD-E6EE-4953-A8D7-D36269AEB6C4}" type="datetimeFigureOut">
              <a:rPr lang="ru-RU" smtClean="0"/>
              <a:pPr/>
              <a:t>08.12.2025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DB0BC-D124-443B-8CB2-9CA244F00F6F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629707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CA4DD-E6EE-4953-A8D7-D36269AEB6C4}" type="datetimeFigureOut">
              <a:rPr lang="ru-RU" smtClean="0"/>
              <a:pPr/>
              <a:t>08.12.2025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DB0BC-D124-443B-8CB2-9CA244F00F6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11872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CA4DD-E6EE-4953-A8D7-D36269AEB6C4}" type="datetimeFigureOut">
              <a:rPr lang="ru-RU" smtClean="0"/>
              <a:pPr/>
              <a:t>08.12.2025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DB0BC-D124-443B-8CB2-9CA244F00F6F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860148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CA4DD-E6EE-4953-A8D7-D36269AEB6C4}" type="datetimeFigureOut">
              <a:rPr lang="ru-RU" smtClean="0"/>
              <a:pPr/>
              <a:t>08.12.2025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DB0BC-D124-443B-8CB2-9CA244F00F6F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164777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CA4DD-E6EE-4953-A8D7-D36269AEB6C4}" type="datetimeFigureOut">
              <a:rPr lang="ru-RU" smtClean="0"/>
              <a:pPr/>
              <a:t>08.12.2025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DB0BC-D124-443B-8CB2-9CA244F00F6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79507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CA4DD-E6EE-4953-A8D7-D36269AEB6C4}" type="datetimeFigureOut">
              <a:rPr lang="ru-RU" smtClean="0"/>
              <a:pPr/>
              <a:t>08.12.2025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DB0BC-D124-443B-8CB2-9CA244F00F6F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563545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CA4DD-E6EE-4953-A8D7-D36269AEB6C4}" type="datetimeFigureOut">
              <a:rPr lang="ru-RU" smtClean="0"/>
              <a:pPr/>
              <a:t>08.12.2025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DB0BC-D124-443B-8CB2-9CA244F00F6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392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42CA4DD-E6EE-4953-A8D7-D36269AEB6C4}" type="datetimeFigureOut">
              <a:rPr lang="ru-RU" smtClean="0"/>
              <a:pPr/>
              <a:t>08.12.2025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47DB0BC-D124-443B-8CB2-9CA244F00F6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26090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  <p:sldLayoutId id="2147483826" r:id="rId12"/>
    <p:sldLayoutId id="2147483827" r:id="rId13"/>
    <p:sldLayoutId id="2147483828" r:id="rId14"/>
    <p:sldLayoutId id="2147483829" r:id="rId15"/>
    <p:sldLayoutId id="2147483830" r:id="rId16"/>
    <p:sldLayoutId id="2147483831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83567" y="548680"/>
            <a:ext cx="3888433" cy="5616623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ru-RU" sz="1200" b="1" i="1" dirty="0" smtClean="0"/>
              <a:t>Рекомендации  для родителей по правильному выбору качественного и безопасного сладкого подарка: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 smtClean="0"/>
              <a:t>- Необходимо обратить внимание на внешний вид упаковки - она не должна быть измятой и поцарапанной, а также произвольно открываться;</a:t>
            </a:r>
            <a:br>
              <a:rPr lang="ru-RU" sz="1200" dirty="0" smtClean="0"/>
            </a:br>
            <a:r>
              <a:rPr lang="ru-RU" sz="1200" dirty="0" smtClean="0"/>
              <a:t>-  Взяв в руки подарок, проверьте маркировку. Она должна быть четкой, хорошо читаемой;</a:t>
            </a:r>
          </a:p>
          <a:p>
            <a:pPr algn="l"/>
            <a:r>
              <a:rPr lang="ru-RU" sz="1200" dirty="0" smtClean="0"/>
              <a:t>- Кроме того, на упаковке должны быть указаны наименование, состав подарка (наименование и количество входящих в него кондитерских изделий), массу, дату изготовления и дату упаковки, срок годности, условия хранения, наименование и адрес изготовителя, показатели пищевой ценности, нормативный документ, в соответствии с которым изготовлен продукт, единый знак обращения продукции на рынке государств - членов Таможенного союза ЕАС;</a:t>
            </a:r>
          </a:p>
          <a:p>
            <a:pPr algn="l"/>
            <a:r>
              <a:rPr lang="ru-RU" sz="1200" dirty="0" smtClean="0"/>
              <a:t>- При выборе подарка предпочтение стоит отдавать тем кондитерским изделиям, в составе которых не содержатся пищевые добавки, консерванты, гомогенизированные жиры и масла или их содержание минимально;</a:t>
            </a:r>
            <a:br>
              <a:rPr lang="ru-RU" sz="1200" dirty="0" smtClean="0"/>
            </a:br>
            <a:r>
              <a:rPr lang="ru-RU" sz="1200" dirty="0" smtClean="0"/>
              <a:t>- При выборе конфет лучше сделать выбор в пользу шоколадных, т.к. они содержат такие микроэлементы, как калий, кальций, магний, фосфор, антиоксиданты и витамины, необходимые детскому организму. В составе зефира совершенно отсутствуют жиры - как животные, так и растительные. Белок, входящий в состав зефира, служит строительным материалом для мышц, а глюкоза улучшает деятельность мозга и укрепляет иммунитет. Также в связи с отсутствием в составе жиров, пастила является диетическим продуктом;</a:t>
            </a:r>
            <a:br>
              <a:rPr lang="ru-RU" sz="1200" dirty="0" smtClean="0"/>
            </a:br>
            <a:r>
              <a:rPr lang="ru-RU" sz="1200" dirty="0" smtClean="0"/>
              <a:t> </a:t>
            </a:r>
            <a:br>
              <a:rPr lang="ru-RU" sz="1200" dirty="0" smtClean="0"/>
            </a:br>
            <a:endParaRPr lang="ru-RU" sz="1200" dirty="0"/>
          </a:p>
        </p:txBody>
      </p:sp>
      <p:sp>
        <p:nvSpPr>
          <p:cNvPr id="4" name="TextBox 3"/>
          <p:cNvSpPr txBox="1"/>
          <p:nvPr/>
        </p:nvSpPr>
        <p:spPr>
          <a:xfrm>
            <a:off x="5508104" y="4581128"/>
            <a:ext cx="302433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9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Филиал ФБУЗ «Центр гигиены и эпидемиологии в Алтайском крае в городе Алейске, Алейском, </a:t>
            </a:r>
            <a:endParaRPr lang="ru-RU" sz="900" dirty="0" smtClean="0"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9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Калманском, Топчихинском, </a:t>
            </a:r>
            <a:r>
              <a:rPr lang="ru-RU" sz="9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Усть-Калманском</a:t>
            </a:r>
            <a:r>
              <a:rPr lang="ru-RU" sz="9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ru-RU" sz="9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Усть-Пристанском</a:t>
            </a:r>
            <a:r>
              <a:rPr lang="ru-RU" sz="9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и Чарышском районах»</a:t>
            </a:r>
            <a:endParaRPr lang="ru-RU" sz="900" dirty="0" smtClean="0"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9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Группа по защите прав потребителей, гигиенического обучения и воспитания населения</a:t>
            </a:r>
            <a:endParaRPr lang="ru-RU" sz="900" dirty="0" smtClean="0"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9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658130,  Алтайский край, г. Алейск, </a:t>
            </a:r>
            <a:r>
              <a:rPr lang="ru-RU" sz="9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пр-д</a:t>
            </a:r>
            <a:r>
              <a:rPr lang="ru-RU" sz="9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. Олимпийский, 7</a:t>
            </a:r>
            <a:endParaRPr lang="ru-RU" sz="900" dirty="0" smtClean="0"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9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Тел/факс (38553) 66-0-37 , </a:t>
            </a:r>
            <a:r>
              <a:rPr lang="en-US" sz="9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</a:t>
            </a:r>
            <a:r>
              <a:rPr lang="ru-RU" sz="9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lang="en-US" sz="9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mail</a:t>
            </a:r>
            <a:r>
              <a:rPr lang="ru-RU" sz="9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lang="en-US" sz="9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aleusk@alltcde.ru</a:t>
            </a:r>
            <a:endParaRPr lang="ru-RU" sz="900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https://avatars.mds.yandex.net/i?id=2b5cb17cb0e66407406978fe3051284e36481c1c-9150090-images-thumbs&amp;n=1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764704"/>
            <a:ext cx="3779912" cy="337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2840891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туральные материалы">
  <a:themeElements>
    <a:clrScheme name="Натуральные материалы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Натуральные материалы">
      <a:majorFont>
        <a:latin typeface="Garamond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Натуральные материалы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rganic" id="{28CDC826-8792-45C0-861B-85EB3ADEDA33}" vid="{7DAC20F1-423D-49E2-BD0B-50532748BAD0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293</TotalTime>
  <Words>75</Words>
  <Application>Microsoft Office PowerPoint</Application>
  <PresentationFormat>Экран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Натуральные материалы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ПРИЗНАКИ наличие избыточной массы тела; появление одышки даже при невысоком уровне физической нагрузки; частые головные боли; боли в суставах; тяжесть и боли в области сердца.</dc:title>
  <dc:creator>1</dc:creator>
  <cp:lastModifiedBy>1</cp:lastModifiedBy>
  <cp:revision>52</cp:revision>
  <cp:lastPrinted>2025-07-28T04:43:22Z</cp:lastPrinted>
  <dcterms:created xsi:type="dcterms:W3CDTF">2023-04-21T07:13:03Z</dcterms:created>
  <dcterms:modified xsi:type="dcterms:W3CDTF">2025-12-08T03:13:11Z</dcterms:modified>
</cp:coreProperties>
</file>