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3"/>
  </p:notesMasterIdLst>
  <p:sldIdLst>
    <p:sldId id="256" r:id="rId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5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EA5C4-6AAF-4622-A79F-68826EBCE708}" type="datetimeFigureOut">
              <a:rPr lang="ru-RU" smtClean="0"/>
              <a:pPr/>
              <a:t>16.09.2026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E32FC-A6C8-4CAA-BAE9-1A0B1EC53EE3}" type="slidenum">
              <a:rPr lang="ru-RU" smtClean="0"/>
              <a:pPr/>
              <a:t>‹#›</a:t>
            </a:fld>
            <a:endParaRPr lang="ru-RU"/>
          </a:p>
        </p:txBody>
      </p:sp>
    </p:spTree>
    <p:extLst>
      <p:ext uri="{BB962C8B-B14F-4D97-AF65-F5344CB8AC3E}">
        <p14:creationId xmlns="" xmlns:p14="http://schemas.microsoft.com/office/powerpoint/2010/main" val="3722662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13E32FC-A6C8-4CAA-BAE9-1A0B1EC53EE3}" type="slidenum">
              <a:rPr lang="ru-RU" smtClean="0"/>
              <a:pPr/>
              <a:t>1</a:t>
            </a:fld>
            <a:endParaRPr lang="ru-RU"/>
          </a:p>
        </p:txBody>
      </p:sp>
    </p:spTree>
    <p:extLst>
      <p:ext uri="{BB962C8B-B14F-4D97-AF65-F5344CB8AC3E}">
        <p14:creationId xmlns="" xmlns:p14="http://schemas.microsoft.com/office/powerpoint/2010/main" val="2730321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407114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599600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67003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723929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681433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73108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84882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587569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2965805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2040082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996800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227915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807408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2622382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2881724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2CA4DD-E6EE-4953-A8D7-D36269AEB6C4}" type="datetimeFigureOut">
              <a:rPr lang="ru-RU" smtClean="0"/>
              <a:pPr/>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388183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2CA4DD-E6EE-4953-A8D7-D36269AEB6C4}" type="datetimeFigureOut">
              <a:rPr lang="ru-RU" smtClean="0"/>
              <a:pPr/>
              <a:t>16.09.2026</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47DB0BC-D124-443B-8CB2-9CA244F00F6F}" type="slidenum">
              <a:rPr lang="ru-RU" smtClean="0"/>
              <a:pPr/>
              <a:t>‹#›</a:t>
            </a:fld>
            <a:endParaRPr lang="ru-RU"/>
          </a:p>
        </p:txBody>
      </p:sp>
    </p:spTree>
    <p:extLst>
      <p:ext uri="{BB962C8B-B14F-4D97-AF65-F5344CB8AC3E}">
        <p14:creationId xmlns="" xmlns:p14="http://schemas.microsoft.com/office/powerpoint/2010/main" val="171319100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620688"/>
            <a:ext cx="3456384" cy="5472608"/>
          </a:xfrm>
        </p:spPr>
        <p:txBody>
          <a:bodyPr>
            <a:noAutofit/>
          </a:bodyPr>
          <a:lstStyle/>
          <a:p>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100" b="1" i="1" dirty="0" smtClean="0">
                <a:solidFill>
                  <a:srgbClr val="FF0000"/>
                </a:solidFill>
                <a:latin typeface="Segoe Print" pitchFamily="2" charset="0"/>
              </a:rPr>
              <a:t/>
            </a:r>
            <a:br>
              <a:rPr lang="ru-RU" sz="1100" b="1" i="1" dirty="0" smtClean="0">
                <a:solidFill>
                  <a:srgbClr val="FF0000"/>
                </a:solidFill>
                <a:latin typeface="Segoe Print" pitchFamily="2"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b="1" i="1" dirty="0" smtClean="0">
                <a:solidFill>
                  <a:schemeClr val="tx1"/>
                </a:solidFill>
                <a:latin typeface="Times New Roman" pitchFamily="18" charset="0"/>
                <a:cs typeface="Times New Roman" pitchFamily="18" charset="0"/>
              </a:rPr>
              <a:t/>
            </a:r>
            <a:br>
              <a:rPr lang="ru-RU" sz="1400" b="1" i="1" dirty="0" smtClean="0">
                <a:solidFill>
                  <a:schemeClr val="tx1"/>
                </a:solidFill>
                <a:latin typeface="Times New Roman" pitchFamily="18" charset="0"/>
                <a:cs typeface="Times New Roman" pitchFamily="18" charset="0"/>
              </a:rPr>
            </a:br>
            <a:r>
              <a:rPr lang="ru-RU" sz="1400" dirty="0" smtClean="0"/>
              <a:t> </a:t>
            </a:r>
            <a:r>
              <a:rPr lang="ru-RU" sz="1400" b="1" dirty="0" smtClean="0">
                <a:solidFill>
                  <a:srgbClr val="FF0000"/>
                </a:solidFill>
                <a:latin typeface="Segoe Script" pitchFamily="34" charset="0"/>
              </a:rPr>
              <a:t>Болезни, которые вызывают ожирение</a:t>
            </a:r>
            <a:r>
              <a:rPr lang="ru-RU" sz="1400" dirty="0" smtClean="0"/>
              <a:t/>
            </a:r>
            <a:br>
              <a:rPr lang="ru-RU" sz="1400" dirty="0" smtClean="0"/>
            </a:br>
            <a:r>
              <a:rPr lang="ru-RU" sz="1400" dirty="0" smtClean="0">
                <a:solidFill>
                  <a:schemeClr val="tx1"/>
                </a:solidFill>
                <a:latin typeface="Times New Roman" pitchFamily="18" charset="0"/>
                <a:cs typeface="Times New Roman" pitchFamily="18" charset="0"/>
              </a:rPr>
              <a:t/>
            </a:r>
            <a:br>
              <a:rPr lang="ru-RU" sz="1400" dirty="0" smtClean="0">
                <a:solidFill>
                  <a:schemeClr val="tx1"/>
                </a:solidFill>
                <a:latin typeface="Times New Roman" pitchFamily="18" charset="0"/>
                <a:cs typeface="Times New Roman" pitchFamily="18" charset="0"/>
              </a:rPr>
            </a:br>
            <a:r>
              <a:rPr lang="ru-RU" sz="1000" b="1" dirty="0" smtClean="0"/>
              <a:t> </a:t>
            </a:r>
            <a:r>
              <a:rPr lang="ru-RU" sz="1400" b="1" dirty="0" smtClean="0">
                <a:solidFill>
                  <a:srgbClr val="FF0000"/>
                </a:solidFill>
                <a:latin typeface="Times New Roman" pitchFamily="18" charset="0"/>
                <a:cs typeface="Times New Roman" pitchFamily="18" charset="0"/>
              </a:rPr>
              <a:t>Гипотиреоз:</a:t>
            </a:r>
            <a:r>
              <a:rPr lang="ru-RU" sz="1200" dirty="0" smtClean="0">
                <a:solidFill>
                  <a:schemeClr val="tx1"/>
                </a:solidFill>
                <a:latin typeface="Times New Roman" pitchFamily="18" charset="0"/>
                <a:cs typeface="Times New Roman" pitchFamily="18" charset="0"/>
              </a:rPr>
              <a:t> Снижение функции щитовидной железы замедляет обмен веществ. Из-за этого вес растет, даже если человек ест мало. </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Гипотиреоз — это состояние, при котором щитовидная железа вырабатывает слишком мало гормонов, необходимых для нормальной работы организма. Эти гормоны регулируют обмен веществ, температуру тела, работу сердца, мозга, пищеварения и других систем.</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Щитовидная железа — маленький орган у основания шеи, но ее влияние колоссально. Она регулирует обмен веществ, уровень энергии, терморегуляцию, настроение и даже память. Если этот орган дает сбой, то страдает весь организм.</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Когда необходимых гормонов не хватает, то все процессы в организме начинают замедляться. Человек может чувствовать постоянную усталость, сонливость, становится трудно сосредоточиться. Часто появляются сухость кожи, зябкость, запоры, отеки.</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Если вовремя не лечить гипотиреоз, состояние может постепенно ухудшаться. Но при своевременной диагностике и правильном лечении симптомы уходят, и человек возвращается к обычной жизни.</a:t>
            </a:r>
            <a:r>
              <a:rPr lang="ru-RU" sz="1000" dirty="0" smtClean="0"/>
              <a:t/>
            </a:r>
            <a:br>
              <a:rPr lang="ru-RU" sz="1000" dirty="0" smtClean="0"/>
            </a:br>
            <a:endParaRPr lang="ru-RU" sz="1000" dirty="0">
              <a:solidFill>
                <a:schemeClr val="tx1"/>
              </a:solidFill>
              <a:latin typeface="Times New Roman" pitchFamily="18" charset="0"/>
              <a:cs typeface="Times New Roman" pitchFamily="18" charset="0"/>
            </a:endParaRPr>
          </a:p>
        </p:txBody>
      </p:sp>
      <p:sp>
        <p:nvSpPr>
          <p:cNvPr id="5" name="Текст 4"/>
          <p:cNvSpPr>
            <a:spLocks noGrp="1"/>
          </p:cNvSpPr>
          <p:nvPr>
            <p:ph type="body" sz="half" idx="2"/>
          </p:nvPr>
        </p:nvSpPr>
        <p:spPr>
          <a:xfrm>
            <a:off x="0" y="6381328"/>
            <a:ext cx="2627784" cy="402723"/>
          </a:xfrm>
        </p:spPr>
        <p:txBody>
          <a:bodyPr>
            <a:normAutofit fontScale="32500" lnSpcReduction="20000"/>
          </a:bodyPr>
          <a:lstStyle/>
          <a:p>
            <a:pPr algn="ctr"/>
            <a:endParaRPr lang="ru-RU" b="1" i="1" dirty="0" smtClean="0">
              <a:solidFill>
                <a:schemeClr val="tx1">
                  <a:lumMod val="95000"/>
                  <a:lumOff val="5000"/>
                </a:schemeClr>
              </a:solidFill>
            </a:endParaRPr>
          </a:p>
          <a:p>
            <a:pPr algn="ctr"/>
            <a:r>
              <a:rPr lang="ru-RU" sz="3200" b="1" i="1" dirty="0" smtClean="0">
                <a:solidFill>
                  <a:schemeClr val="tx1"/>
                </a:solidFill>
              </a:rPr>
              <a:t>:</a:t>
            </a:r>
          </a:p>
        </p:txBody>
      </p:sp>
      <p:sp>
        <p:nvSpPr>
          <p:cNvPr id="15" name="TextBox 14"/>
          <p:cNvSpPr txBox="1"/>
          <p:nvPr/>
        </p:nvSpPr>
        <p:spPr>
          <a:xfrm>
            <a:off x="0" y="6237312"/>
            <a:ext cx="8568952" cy="461665"/>
          </a:xfrm>
          <a:prstGeom prst="rect">
            <a:avLst/>
          </a:prstGeom>
          <a:noFill/>
        </p:spPr>
        <p:txBody>
          <a:bodyPr wrap="square" rtlCol="0">
            <a:spAutoFit/>
          </a:bodyPr>
          <a:lstStyle/>
          <a:p>
            <a:pPr lvl="0" fontAlgn="base">
              <a:spcBef>
                <a:spcPct val="0"/>
              </a:spcBef>
              <a:spcAft>
                <a:spcPct val="0"/>
              </a:spcAft>
            </a:pPr>
            <a:r>
              <a:rPr lang="ru-RU" sz="800" b="1" dirty="0" smtClean="0">
                <a:latin typeface="Arial" pitchFamily="34" charset="0"/>
                <a:ea typeface="Times New Roman" pitchFamily="18" charset="0"/>
                <a:cs typeface="Arial" pitchFamily="34" charset="0"/>
              </a:rPr>
              <a:t>Филиал ФБУЗ «Центр гигиены и эпидемиологии в Алтайском крае в городе Алейске, Алейском, </a:t>
            </a:r>
            <a:r>
              <a:rPr lang="ru-RU" sz="800" dirty="0" smtClean="0">
                <a:latin typeface="Arial" pitchFamily="34" charset="0"/>
                <a:cs typeface="Arial" pitchFamily="34" charset="0"/>
              </a:rPr>
              <a:t> </a:t>
            </a:r>
            <a:r>
              <a:rPr lang="ru-RU" sz="800" b="1" dirty="0" smtClean="0">
                <a:latin typeface="Arial" pitchFamily="34" charset="0"/>
                <a:ea typeface="Times New Roman" pitchFamily="18" charset="0"/>
                <a:cs typeface="Arial" pitchFamily="34" charset="0"/>
              </a:rPr>
              <a:t>Калманском, Топчихинском, </a:t>
            </a:r>
            <a:r>
              <a:rPr lang="ru-RU" sz="800" b="1" dirty="0" err="1" smtClean="0">
                <a:latin typeface="Arial" pitchFamily="34" charset="0"/>
                <a:ea typeface="Times New Roman" pitchFamily="18" charset="0"/>
                <a:cs typeface="Arial" pitchFamily="34" charset="0"/>
              </a:rPr>
              <a:t>Усть-Калманском</a:t>
            </a:r>
            <a:r>
              <a:rPr lang="ru-RU" sz="800" b="1" dirty="0" smtClean="0">
                <a:latin typeface="Arial" pitchFamily="34" charset="0"/>
                <a:ea typeface="Times New Roman" pitchFamily="18" charset="0"/>
                <a:cs typeface="Arial" pitchFamily="34" charset="0"/>
              </a:rPr>
              <a:t>, </a:t>
            </a:r>
            <a:r>
              <a:rPr lang="ru-RU" sz="800" b="1" dirty="0" err="1" smtClean="0">
                <a:latin typeface="Arial" pitchFamily="34" charset="0"/>
                <a:ea typeface="Times New Roman" pitchFamily="18" charset="0"/>
                <a:cs typeface="Arial" pitchFamily="34" charset="0"/>
              </a:rPr>
              <a:t>Усть-Пристанском</a:t>
            </a:r>
            <a:r>
              <a:rPr lang="ru-RU" sz="800" b="1" dirty="0" smtClean="0">
                <a:latin typeface="Arial" pitchFamily="34" charset="0"/>
                <a:ea typeface="Times New Roman" pitchFamily="18" charset="0"/>
                <a:cs typeface="Arial" pitchFamily="34" charset="0"/>
              </a:rPr>
              <a:t> и Чарышском районах»</a:t>
            </a:r>
            <a:r>
              <a:rPr lang="ru-RU" sz="800" dirty="0" smtClean="0">
                <a:latin typeface="Arial" pitchFamily="34" charset="0"/>
                <a:cs typeface="Arial" pitchFamily="34" charset="0"/>
              </a:rPr>
              <a:t> </a:t>
            </a:r>
            <a:r>
              <a:rPr lang="ru-RU" sz="800" b="1" dirty="0" smtClean="0">
                <a:latin typeface="Arial" pitchFamily="34" charset="0"/>
                <a:ea typeface="Times New Roman" pitchFamily="18" charset="0"/>
                <a:cs typeface="Arial" pitchFamily="34" charset="0"/>
              </a:rPr>
              <a:t>Группа по защите прав потребителей, гигиенического обучения и воспитания населения </a:t>
            </a:r>
          </a:p>
          <a:p>
            <a:pPr lvl="0" algn="ctr" fontAlgn="base">
              <a:spcBef>
                <a:spcPct val="0"/>
              </a:spcBef>
              <a:spcAft>
                <a:spcPct val="0"/>
              </a:spcAft>
            </a:pPr>
            <a:r>
              <a:rPr lang="ru-RU" sz="800" b="1" dirty="0" smtClean="0">
                <a:latin typeface="Arial" pitchFamily="34" charset="0"/>
                <a:ea typeface="Times New Roman" pitchFamily="18" charset="0"/>
                <a:cs typeface="Arial" pitchFamily="34" charset="0"/>
              </a:rPr>
              <a:t>658130,  Алтайский край, г. Алейск, </a:t>
            </a:r>
            <a:r>
              <a:rPr lang="ru-RU" sz="800" b="1" dirty="0" err="1" smtClean="0">
                <a:latin typeface="Arial" pitchFamily="34" charset="0"/>
                <a:ea typeface="Times New Roman" pitchFamily="18" charset="0"/>
                <a:cs typeface="Arial" pitchFamily="34" charset="0"/>
              </a:rPr>
              <a:t>пр-д</a:t>
            </a:r>
            <a:r>
              <a:rPr lang="ru-RU" sz="800" b="1" dirty="0" smtClean="0">
                <a:latin typeface="Arial" pitchFamily="34" charset="0"/>
                <a:ea typeface="Times New Roman" pitchFamily="18" charset="0"/>
                <a:cs typeface="Arial" pitchFamily="34" charset="0"/>
              </a:rPr>
              <a:t>. Олимпийский, 7</a:t>
            </a:r>
            <a:r>
              <a:rPr lang="ru-RU" sz="800" dirty="0" smtClean="0">
                <a:latin typeface="Arial" pitchFamily="34" charset="0"/>
                <a:cs typeface="Arial" pitchFamily="34" charset="0"/>
              </a:rPr>
              <a:t> </a:t>
            </a:r>
            <a:r>
              <a:rPr lang="ru-RU" sz="800" b="1" dirty="0" smtClean="0">
                <a:latin typeface="Times New Roman" pitchFamily="18" charset="0"/>
                <a:ea typeface="Times New Roman" pitchFamily="18" charset="0"/>
                <a:cs typeface="Times New Roman" pitchFamily="18" charset="0"/>
              </a:rPr>
              <a:t>Тел/факс (38553) 66-0-37 , </a:t>
            </a:r>
            <a:r>
              <a:rPr lang="en-US" sz="800" b="1" dirty="0" smtClean="0">
                <a:latin typeface="Times New Roman" pitchFamily="18" charset="0"/>
                <a:ea typeface="Times New Roman" pitchFamily="18" charset="0"/>
                <a:cs typeface="Times New Roman" pitchFamily="18" charset="0"/>
              </a:rPr>
              <a:t>E</a:t>
            </a:r>
            <a:r>
              <a:rPr lang="ru-RU" sz="800" b="1" dirty="0" smtClean="0">
                <a:latin typeface="Times New Roman" pitchFamily="18" charset="0"/>
                <a:ea typeface="Times New Roman" pitchFamily="18" charset="0"/>
                <a:cs typeface="Times New Roman" pitchFamily="18" charset="0"/>
              </a:rPr>
              <a:t>-</a:t>
            </a:r>
            <a:r>
              <a:rPr lang="en-US" sz="800" b="1" dirty="0" smtClean="0">
                <a:latin typeface="Times New Roman" pitchFamily="18" charset="0"/>
                <a:ea typeface="Times New Roman" pitchFamily="18" charset="0"/>
                <a:cs typeface="Times New Roman" pitchFamily="18" charset="0"/>
              </a:rPr>
              <a:t>mail</a:t>
            </a:r>
            <a:r>
              <a:rPr lang="ru-RU" sz="800" b="1" dirty="0" smtClean="0">
                <a:latin typeface="Times New Roman" pitchFamily="18" charset="0"/>
                <a:ea typeface="Times New Roman" pitchFamily="18" charset="0"/>
                <a:cs typeface="Times New Roman" pitchFamily="18" charset="0"/>
              </a:rPr>
              <a:t>: </a:t>
            </a:r>
            <a:r>
              <a:rPr lang="en-US" sz="800" b="1" dirty="0" smtClean="0">
                <a:latin typeface="Times New Roman" pitchFamily="18" charset="0"/>
                <a:ea typeface="Times New Roman" pitchFamily="18" charset="0"/>
                <a:cs typeface="Times New Roman" pitchFamily="18" charset="0"/>
              </a:rPr>
              <a:t>aleusk@alltcde.ru</a:t>
            </a:r>
            <a:endParaRPr lang="ru-RU" sz="800" dirty="0" smtClean="0">
              <a:solidFill>
                <a:schemeClr val="accent1"/>
              </a:solidFill>
              <a:latin typeface="Arial" pitchFamily="34" charset="0"/>
              <a:cs typeface="Arial" pitchFamily="34" charset="0"/>
            </a:endParaRPr>
          </a:p>
        </p:txBody>
      </p:sp>
      <p:sp>
        <p:nvSpPr>
          <p:cNvPr id="8" name="Прямоугольник 7"/>
          <p:cNvSpPr/>
          <p:nvPr/>
        </p:nvSpPr>
        <p:spPr>
          <a:xfrm>
            <a:off x="3779912" y="3140968"/>
            <a:ext cx="4572000" cy="2862322"/>
          </a:xfrm>
          <a:prstGeom prst="rect">
            <a:avLst/>
          </a:prstGeom>
        </p:spPr>
        <p:txBody>
          <a:bodyPr wrap="square">
            <a:spAutoFit/>
          </a:bodyPr>
          <a:lstStyle/>
          <a:p>
            <a:r>
              <a:rPr lang="ru-RU" sz="1400" dirty="0" smtClean="0">
                <a:solidFill>
                  <a:srgbClr val="FF0000"/>
                </a:solidFill>
              </a:rPr>
              <a:t>Профилактика и ранняя диагностика</a:t>
            </a:r>
            <a:endParaRPr lang="ru-RU" sz="1400" b="1" dirty="0" smtClean="0">
              <a:solidFill>
                <a:srgbClr val="FF0000"/>
              </a:solidFill>
            </a:endParaRPr>
          </a:p>
          <a:p>
            <a:pPr lvl="0"/>
            <a:r>
              <a:rPr lang="ru-RU" sz="1400" dirty="0" smtClean="0">
                <a:latin typeface="Segoe Script" pitchFamily="34" charset="0"/>
              </a:rPr>
              <a:t>следить за симптомами и при их появлении обращаться к врачу;</a:t>
            </a:r>
          </a:p>
          <a:p>
            <a:pPr lvl="0"/>
            <a:r>
              <a:rPr lang="ru-RU" sz="1400" dirty="0" smtClean="0">
                <a:latin typeface="Segoe Script" pitchFamily="34" charset="0"/>
              </a:rPr>
              <a:t>проверяться на уровень гормонов, если в семье есть случаи заболеваний щитовидной железы;</a:t>
            </a:r>
          </a:p>
          <a:p>
            <a:pPr lvl="0"/>
            <a:r>
              <a:rPr lang="ru-RU" sz="1400" dirty="0" smtClean="0">
                <a:latin typeface="Segoe Script" pitchFamily="34" charset="0"/>
              </a:rPr>
              <a:t>не откладывать визит к специалисту, если чувствуете постоянную усталость, сонливость или другие признаки гипотиреоза.</a:t>
            </a:r>
          </a:p>
          <a:p>
            <a:r>
              <a:rPr lang="ru-RU" sz="1400" dirty="0" smtClean="0">
                <a:latin typeface="Segoe Script" pitchFamily="34" charset="0"/>
              </a:rPr>
              <a:t>Чем раньше выявить болезнь, тем легче ее лечить и лучше чувствовать себя.</a:t>
            </a:r>
          </a:p>
          <a:p>
            <a:endParaRPr lang="ru-RU" sz="1200" dirty="0" smtClean="0">
              <a:latin typeface="Segoe Print" pitchFamily="2" charset="0"/>
            </a:endParaRPr>
          </a:p>
        </p:txBody>
      </p:sp>
      <p:pic>
        <p:nvPicPr>
          <p:cNvPr id="7" name="Рисунок 6" descr="Гипотиреоз: симптомы и методы лечения заболевания щитовидной железы - медицинский центр «ВАШ ДОКТОР» Шахты"/>
          <p:cNvPicPr/>
          <p:nvPr/>
        </p:nvPicPr>
        <p:blipFill>
          <a:blip r:embed="rId3" cstate="print"/>
          <a:srcRect/>
          <a:stretch>
            <a:fillRect/>
          </a:stretch>
        </p:blipFill>
        <p:spPr bwMode="auto">
          <a:xfrm>
            <a:off x="3851920" y="404664"/>
            <a:ext cx="3621782" cy="2664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183</TotalTime>
  <Words>125</Words>
  <Application>Microsoft Office PowerPoint</Application>
  <PresentationFormat>Экран (4:3)</PresentationFormat>
  <Paragraphs>11</Paragraphs>
  <Slides>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Грань</vt:lpstr>
      <vt:lpstr>                                    Болезни, которые вызывают ожирение   Гипотиреоз: Снижение функции щитовидной железы замедляет обмен веществ. Из-за этого вес растет, даже если человек ест мало.  Гипотиреоз — это состояние, при котором щитовидная железа вырабатывает слишком мало гормонов, необходимых для нормальной работы организма. Эти гормоны регулируют обмен веществ, температуру тела, работу сердца, мозга, пищеварения и других систем. Щитовидная железа — маленький орган у основания шеи, но ее влияние колоссально. Она регулирует обмен веществ, уровень энергии, терморегуляцию, настроение и даже память. Если этот орган дает сбой, то страдает весь организм. Когда необходимых гормонов не хватает, то все процессы в организме начинают замедляться. Человек может чувствовать постоянную усталость, сонливость, становится трудно сосредоточиться. Часто появляются сухость кожи, зябкость, запоры, отеки. Если вовремя не лечить гипотиреоз, состояние может постепенно ухудшаться. Но при своевременной диагностике и правильном лечении симптомы уходят, и человек возвращается к обычной жизни.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ПРИЗНАКИ наличие избыточной массы тела; появление одышки даже при невысоком уровне физической нагрузки; частые головные боли; боли в суставах; тяжесть и боли в области сердца.</dc:title>
  <dc:creator>1</dc:creator>
  <cp:lastModifiedBy>1</cp:lastModifiedBy>
  <cp:revision>31</cp:revision>
  <dcterms:created xsi:type="dcterms:W3CDTF">2023-04-21T07:13:03Z</dcterms:created>
  <dcterms:modified xsi:type="dcterms:W3CDTF">2026-09-16T07:35:25Z</dcterms:modified>
</cp:coreProperties>
</file>